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4" r:id="rId7"/>
    <p:sldId id="263" r:id="rId8"/>
    <p:sldId id="260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5E0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6"/>
    <p:restoredTop sz="94664"/>
  </p:normalViewPr>
  <p:slideViewPr>
    <p:cSldViewPr snapToGrid="0">
      <p:cViewPr varScale="1">
        <p:scale>
          <a:sx n="107" d="100"/>
          <a:sy n="107" d="100"/>
        </p:scale>
        <p:origin x="15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F07E9-A3A2-490E-8147-A9732831F74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416F1CE3-9A1E-48CD-92E9-A734046D7F7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Hito 1: Gestación, nacimiento y registro temprano: USD 90</a:t>
          </a:r>
          <a:endParaRPr lang="es-ES" dirty="0">
            <a:solidFill>
              <a:schemeClr val="tx1"/>
            </a:solidFill>
          </a:endParaRPr>
        </a:p>
      </dgm:t>
    </dgm:pt>
    <dgm:pt modelId="{18F27E88-4EE3-4599-87E0-A59526D056E8}" type="parTrans" cxnId="{5DEE7C4E-EAC5-4A79-B398-2A3E827A0384}">
      <dgm:prSet/>
      <dgm:spPr/>
      <dgm:t>
        <a:bodyPr/>
        <a:lstStyle/>
        <a:p>
          <a:endParaRPr lang="es-ES"/>
        </a:p>
      </dgm:t>
    </dgm:pt>
    <dgm:pt modelId="{7963831F-D5AD-4A0F-97DF-9FF6F6AD6B29}" type="sibTrans" cxnId="{5DEE7C4E-EAC5-4A79-B398-2A3E827A0384}">
      <dgm:prSet/>
      <dgm:spPr/>
      <dgm:t>
        <a:bodyPr/>
        <a:lstStyle/>
        <a:p>
          <a:endParaRPr lang="es-ES"/>
        </a:p>
      </dgm:t>
    </dgm:pt>
    <dgm:pt modelId="{FD733AE4-3CBA-4252-BAF8-C69E13226FBF}">
      <dgm:prSet phldrT="[Texto]"/>
      <dgm:spPr/>
      <dgm:t>
        <a:bodyPr/>
        <a:lstStyle/>
        <a:p>
          <a:r>
            <a:rPr lang="es-MX" dirty="0" smtClean="0"/>
            <a:t>Asistencia </a:t>
          </a:r>
          <a:r>
            <a:rPr lang="es-MX" dirty="0"/>
            <a:t>al </a:t>
          </a:r>
          <a:r>
            <a:rPr lang="es-MX" dirty="0" smtClean="0"/>
            <a:t>menos a </a:t>
          </a:r>
          <a:r>
            <a:rPr lang="es-MX" dirty="0"/>
            <a:t>3 controles de embarazo. </a:t>
          </a:r>
          <a:endParaRPr lang="es-ES" dirty="0"/>
        </a:p>
      </dgm:t>
    </dgm:pt>
    <dgm:pt modelId="{8C143C84-A3FD-4D2B-8DB0-DCFCC3304F8E}" type="parTrans" cxnId="{195C3BE2-1529-4043-B3FA-42B5724EF6EC}">
      <dgm:prSet/>
      <dgm:spPr/>
      <dgm:t>
        <a:bodyPr/>
        <a:lstStyle/>
        <a:p>
          <a:endParaRPr lang="es-ES"/>
        </a:p>
      </dgm:t>
    </dgm:pt>
    <dgm:pt modelId="{ED135CF7-9001-4897-B7BD-B6C148DE8583}" type="sibTrans" cxnId="{195C3BE2-1529-4043-B3FA-42B5724EF6EC}">
      <dgm:prSet/>
      <dgm:spPr/>
      <dgm:t>
        <a:bodyPr/>
        <a:lstStyle/>
        <a:p>
          <a:endParaRPr lang="es-ES"/>
        </a:p>
      </dgm:t>
    </dgm:pt>
    <dgm:pt modelId="{B1E8BEDD-38D7-47C8-95CF-195F6FC732D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Hito 2: 1er año de edad: USD 120</a:t>
          </a:r>
          <a:endParaRPr lang="es-ES" dirty="0">
            <a:solidFill>
              <a:schemeClr val="tx1"/>
            </a:solidFill>
          </a:endParaRPr>
        </a:p>
      </dgm:t>
    </dgm:pt>
    <dgm:pt modelId="{509A86B5-692D-418A-9164-62E8530B080D}" type="parTrans" cxnId="{B38247AA-E04F-44D5-B772-D418014017FD}">
      <dgm:prSet/>
      <dgm:spPr/>
      <dgm:t>
        <a:bodyPr/>
        <a:lstStyle/>
        <a:p>
          <a:endParaRPr lang="es-ES"/>
        </a:p>
      </dgm:t>
    </dgm:pt>
    <dgm:pt modelId="{56512770-5F04-47FD-A1D8-43EFFC6F0BB0}" type="sibTrans" cxnId="{B38247AA-E04F-44D5-B772-D418014017FD}">
      <dgm:prSet/>
      <dgm:spPr/>
      <dgm:t>
        <a:bodyPr/>
        <a:lstStyle/>
        <a:p>
          <a:endParaRPr lang="es-ES"/>
        </a:p>
      </dgm:t>
    </dgm:pt>
    <dgm:pt modelId="{95CD5AF6-0327-4ED1-94DA-5A33654FAC6A}">
      <dgm:prSet phldrT="[Texto]"/>
      <dgm:spPr/>
      <dgm:t>
        <a:bodyPr/>
        <a:lstStyle/>
        <a:p>
          <a:r>
            <a:rPr lang="es-MX" dirty="0"/>
            <a:t>Asistencia </a:t>
          </a:r>
          <a:r>
            <a:rPr lang="es-MX" dirty="0" smtClean="0"/>
            <a:t>al </a:t>
          </a:r>
          <a:r>
            <a:rPr lang="es-MX" dirty="0"/>
            <a:t>menos </a:t>
          </a:r>
          <a:r>
            <a:rPr lang="es-MX" dirty="0" smtClean="0"/>
            <a:t>a 6 </a:t>
          </a:r>
          <a:r>
            <a:rPr lang="es-MX" dirty="0"/>
            <a:t>controles de niño sano durante el primer año de vida</a:t>
          </a:r>
          <a:endParaRPr lang="es-ES" dirty="0"/>
        </a:p>
      </dgm:t>
    </dgm:pt>
    <dgm:pt modelId="{4F317FC0-878A-4553-B9E2-0DCE73E57CD8}" type="parTrans" cxnId="{CAFC54A3-2FC7-41E4-A8D9-D69452B714C2}">
      <dgm:prSet/>
      <dgm:spPr/>
      <dgm:t>
        <a:bodyPr/>
        <a:lstStyle/>
        <a:p>
          <a:endParaRPr lang="es-ES"/>
        </a:p>
      </dgm:t>
    </dgm:pt>
    <dgm:pt modelId="{9FFE6CC9-020C-41A6-BA01-5D49BB3BC1C1}" type="sibTrans" cxnId="{CAFC54A3-2FC7-41E4-A8D9-D69452B714C2}">
      <dgm:prSet/>
      <dgm:spPr/>
      <dgm:t>
        <a:bodyPr/>
        <a:lstStyle/>
        <a:p>
          <a:endParaRPr lang="es-ES"/>
        </a:p>
      </dgm:t>
    </dgm:pt>
    <dgm:pt modelId="{522938D4-2A54-4F90-B300-9F68D264ABB1}">
      <dgm:prSet phldrT="[Texto]" custT="1"/>
      <dgm:spPr/>
      <dgm:t>
        <a:bodyPr/>
        <a:lstStyle/>
        <a:p>
          <a:r>
            <a:rPr lang="es-MX" sz="1000" dirty="0" smtClean="0"/>
            <a:t>Asistencia </a:t>
          </a:r>
          <a:r>
            <a:rPr lang="es-MX" sz="1000" dirty="0"/>
            <a:t>al menos </a:t>
          </a:r>
          <a:r>
            <a:rPr lang="es-MX" sz="1000" dirty="0" smtClean="0"/>
            <a:t>a 4 </a:t>
          </a:r>
          <a:r>
            <a:rPr lang="es-MX" sz="1000" dirty="0"/>
            <a:t>controles de niño sano durante el segundo año de vida.</a:t>
          </a:r>
          <a:endParaRPr lang="es-ES" sz="1000" dirty="0"/>
        </a:p>
      </dgm:t>
    </dgm:pt>
    <dgm:pt modelId="{ABAB1C98-83DC-4BE1-8F2C-9B46CE6D1355}" type="parTrans" cxnId="{434DF9C2-FEDE-4689-BA2E-82509A315BBC}">
      <dgm:prSet/>
      <dgm:spPr/>
      <dgm:t>
        <a:bodyPr/>
        <a:lstStyle/>
        <a:p>
          <a:endParaRPr lang="es-ES"/>
        </a:p>
      </dgm:t>
    </dgm:pt>
    <dgm:pt modelId="{B4D4FB43-66C6-4818-A037-F1EC18269A35}" type="sibTrans" cxnId="{434DF9C2-FEDE-4689-BA2E-82509A315BBC}">
      <dgm:prSet/>
      <dgm:spPr/>
      <dgm:t>
        <a:bodyPr/>
        <a:lstStyle/>
        <a:p>
          <a:endParaRPr lang="es-ES"/>
        </a:p>
      </dgm:t>
    </dgm:pt>
    <dgm:pt modelId="{BCF92441-C332-462D-89F5-382BFB6461BA}">
      <dgm:prSet/>
      <dgm:spPr/>
      <dgm:t>
        <a:bodyPr/>
        <a:lstStyle/>
        <a:p>
          <a:r>
            <a:rPr lang="es-MX" dirty="0"/>
            <a:t>Inscripción de nacimiento ante el Registro Civil antes de los 45 d</a:t>
          </a:r>
          <a:r>
            <a:rPr lang="en-US" altLang="zh-CN" dirty="0"/>
            <a:t>í</a:t>
          </a:r>
          <a:r>
            <a:rPr lang="es-MX" dirty="0"/>
            <a:t>as de </a:t>
          </a:r>
          <a:r>
            <a:rPr lang="es-MX" dirty="0" smtClean="0"/>
            <a:t>nacido</a:t>
          </a:r>
          <a:endParaRPr lang="en-US" dirty="0"/>
        </a:p>
      </dgm:t>
    </dgm:pt>
    <dgm:pt modelId="{05216626-57EC-4530-BCFA-CDB78224A001}" type="parTrans" cxnId="{187F0803-0070-4020-B7BB-E8E2358B3D21}">
      <dgm:prSet/>
      <dgm:spPr/>
      <dgm:t>
        <a:bodyPr/>
        <a:lstStyle/>
        <a:p>
          <a:endParaRPr lang="es-ES"/>
        </a:p>
      </dgm:t>
    </dgm:pt>
    <dgm:pt modelId="{A5D132C4-D54C-411B-AD3B-127677966BB5}" type="sibTrans" cxnId="{187F0803-0070-4020-B7BB-E8E2358B3D21}">
      <dgm:prSet/>
      <dgm:spPr/>
      <dgm:t>
        <a:bodyPr/>
        <a:lstStyle/>
        <a:p>
          <a:endParaRPr lang="es-ES"/>
        </a:p>
      </dgm:t>
    </dgm:pt>
    <dgm:pt modelId="{04896632-F87E-49AC-94BB-F66C3F49CE25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Hito 3: 2do año de edad: USD 120</a:t>
          </a:r>
          <a:endParaRPr lang="es-ES" dirty="0">
            <a:solidFill>
              <a:schemeClr val="tx1"/>
            </a:solidFill>
          </a:endParaRPr>
        </a:p>
      </dgm:t>
    </dgm:pt>
    <dgm:pt modelId="{E5C9610E-BB2C-4002-8384-D11209715E0C}" type="sibTrans" cxnId="{AB9CABEA-0C78-49E3-AFA3-84E576D84C3E}">
      <dgm:prSet/>
      <dgm:spPr/>
      <dgm:t>
        <a:bodyPr/>
        <a:lstStyle/>
        <a:p>
          <a:endParaRPr lang="es-ES"/>
        </a:p>
      </dgm:t>
    </dgm:pt>
    <dgm:pt modelId="{FB5D6F4C-82E1-4522-89EF-1D709BD331F7}" type="parTrans" cxnId="{AB9CABEA-0C78-49E3-AFA3-84E576D84C3E}">
      <dgm:prSet/>
      <dgm:spPr/>
      <dgm:t>
        <a:bodyPr/>
        <a:lstStyle/>
        <a:p>
          <a:endParaRPr lang="es-ES"/>
        </a:p>
      </dgm:t>
    </dgm:pt>
    <dgm:pt modelId="{F5F9106C-A8EF-4BB0-87BC-BE0150681F9F}" type="pres">
      <dgm:prSet presAssocID="{B56F07E9-A3A2-490E-8147-A9732831F7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E770733-68E1-422D-B92E-8671B8E64114}" type="pres">
      <dgm:prSet presAssocID="{416F1CE3-9A1E-48CD-92E9-A734046D7F76}" presName="composite" presStyleCnt="0"/>
      <dgm:spPr/>
    </dgm:pt>
    <dgm:pt modelId="{50320CE9-C6E3-47A8-A28E-3FB54C03340F}" type="pres">
      <dgm:prSet presAssocID="{416F1CE3-9A1E-48CD-92E9-A734046D7F76}" presName="bentUpArrow1" presStyleLbl="alignImgPlace1" presStyleIdx="0" presStyleCnt="2"/>
      <dgm:spPr/>
    </dgm:pt>
    <dgm:pt modelId="{6AA3D2A2-F954-489D-9DCB-6BA1F03FA8AA}" type="pres">
      <dgm:prSet presAssocID="{416F1CE3-9A1E-48CD-92E9-A734046D7F7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53838-E8B4-4C78-8B92-54B1E1BF7C0C}" type="pres">
      <dgm:prSet presAssocID="{416F1CE3-9A1E-48CD-92E9-A734046D7F76}" presName="ChildText" presStyleLbl="revTx" presStyleIdx="0" presStyleCnt="3" custScaleX="393811" custLinFactX="49399" custLinFactNeighborX="100000" custLinFactNeighborY="-4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2F0C68-1BB2-44EA-A441-DA1BDC33C3F3}" type="pres">
      <dgm:prSet presAssocID="{7963831F-D5AD-4A0F-97DF-9FF6F6AD6B29}" presName="sibTrans" presStyleCnt="0"/>
      <dgm:spPr/>
    </dgm:pt>
    <dgm:pt modelId="{943C04EA-3AC4-4BF9-9805-25223609C315}" type="pres">
      <dgm:prSet presAssocID="{B1E8BEDD-38D7-47C8-95CF-195F6FC732D1}" presName="composite" presStyleCnt="0"/>
      <dgm:spPr/>
    </dgm:pt>
    <dgm:pt modelId="{4D078DE3-89AA-4129-B792-B2DEBD843B3B}" type="pres">
      <dgm:prSet presAssocID="{B1E8BEDD-38D7-47C8-95CF-195F6FC732D1}" presName="bentUpArrow1" presStyleLbl="alignImgPlace1" presStyleIdx="1" presStyleCnt="2"/>
      <dgm:spPr/>
    </dgm:pt>
    <dgm:pt modelId="{3476C01A-0A9D-4AFD-8079-DD872337D138}" type="pres">
      <dgm:prSet presAssocID="{B1E8BEDD-38D7-47C8-95CF-195F6FC732D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941945-3B85-4985-90A6-0834A8E73247}" type="pres">
      <dgm:prSet presAssocID="{B1E8BEDD-38D7-47C8-95CF-195F6FC732D1}" presName="ChildText" presStyleLbl="revTx" presStyleIdx="1" presStyleCnt="3" custScaleX="181552" custLinFactNeighborX="49892" custLinFactNeighborY="-3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03BA9-3565-4317-8B7A-51E72C6FF489}" type="pres">
      <dgm:prSet presAssocID="{56512770-5F04-47FD-A1D8-43EFFC6F0BB0}" presName="sibTrans" presStyleCnt="0"/>
      <dgm:spPr/>
    </dgm:pt>
    <dgm:pt modelId="{A9A9A413-8681-49D1-A990-B6460E985095}" type="pres">
      <dgm:prSet presAssocID="{04896632-F87E-49AC-94BB-F66C3F49CE25}" presName="composite" presStyleCnt="0"/>
      <dgm:spPr/>
    </dgm:pt>
    <dgm:pt modelId="{93C66A30-AD3C-46C4-B7B0-EEA73884050A}" type="pres">
      <dgm:prSet presAssocID="{04896632-F87E-49AC-94BB-F66C3F49CE2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82E43-3B46-4554-BCDE-7B8B5AC619B8}" type="pres">
      <dgm:prSet presAssocID="{04896632-F87E-49AC-94BB-F66C3F49CE25}" presName="FinalChildText" presStyleLbl="revTx" presStyleIdx="2" presStyleCnt="3" custScaleX="140904" custLinFactNeighborX="26268" custLinFactNeighborY="-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D83810-4B0C-435E-A855-52B05A2F07CB}" type="presOf" srcId="{95CD5AF6-0327-4ED1-94DA-5A33654FAC6A}" destId="{DE941945-3B85-4985-90A6-0834A8E73247}" srcOrd="0" destOrd="0" presId="urn:microsoft.com/office/officeart/2005/8/layout/StepDownProcess"/>
    <dgm:cxn modelId="{BD3E9BB6-996B-43E0-AE6D-9DBE624F3E63}" type="presOf" srcId="{BCF92441-C332-462D-89F5-382BFB6461BA}" destId="{A7753838-E8B4-4C78-8B92-54B1E1BF7C0C}" srcOrd="0" destOrd="1" presId="urn:microsoft.com/office/officeart/2005/8/layout/StepDownProcess"/>
    <dgm:cxn modelId="{E106D53B-DE16-41BD-8114-C491124A860F}" type="presOf" srcId="{416F1CE3-9A1E-48CD-92E9-A734046D7F76}" destId="{6AA3D2A2-F954-489D-9DCB-6BA1F03FA8AA}" srcOrd="0" destOrd="0" presId="urn:microsoft.com/office/officeart/2005/8/layout/StepDownProcess"/>
    <dgm:cxn modelId="{779A74BC-1640-48DC-877C-F29CCAA6E778}" type="presOf" srcId="{04896632-F87E-49AC-94BB-F66C3F49CE25}" destId="{93C66A30-AD3C-46C4-B7B0-EEA73884050A}" srcOrd="0" destOrd="0" presId="urn:microsoft.com/office/officeart/2005/8/layout/StepDownProcess"/>
    <dgm:cxn modelId="{D5A02FF6-E5ED-41D4-846B-7015D5A42929}" type="presOf" srcId="{B1E8BEDD-38D7-47C8-95CF-195F6FC732D1}" destId="{3476C01A-0A9D-4AFD-8079-DD872337D138}" srcOrd="0" destOrd="0" presId="urn:microsoft.com/office/officeart/2005/8/layout/StepDownProcess"/>
    <dgm:cxn modelId="{434DF9C2-FEDE-4689-BA2E-82509A315BBC}" srcId="{04896632-F87E-49AC-94BB-F66C3F49CE25}" destId="{522938D4-2A54-4F90-B300-9F68D264ABB1}" srcOrd="0" destOrd="0" parTransId="{ABAB1C98-83DC-4BE1-8F2C-9B46CE6D1355}" sibTransId="{B4D4FB43-66C6-4818-A037-F1EC18269A35}"/>
    <dgm:cxn modelId="{CAFC54A3-2FC7-41E4-A8D9-D69452B714C2}" srcId="{B1E8BEDD-38D7-47C8-95CF-195F6FC732D1}" destId="{95CD5AF6-0327-4ED1-94DA-5A33654FAC6A}" srcOrd="0" destOrd="0" parTransId="{4F317FC0-878A-4553-B9E2-0DCE73E57CD8}" sibTransId="{9FFE6CC9-020C-41A6-BA01-5D49BB3BC1C1}"/>
    <dgm:cxn modelId="{DC39DDD7-1D88-426A-AA62-D25C81134F21}" type="presOf" srcId="{522938D4-2A54-4F90-B300-9F68D264ABB1}" destId="{04C82E43-3B46-4554-BCDE-7B8B5AC619B8}" srcOrd="0" destOrd="0" presId="urn:microsoft.com/office/officeart/2005/8/layout/StepDownProcess"/>
    <dgm:cxn modelId="{94E3D5BD-1B3F-4EB3-8848-96CBBC57114B}" type="presOf" srcId="{FD733AE4-3CBA-4252-BAF8-C69E13226FBF}" destId="{A7753838-E8B4-4C78-8B92-54B1E1BF7C0C}" srcOrd="0" destOrd="0" presId="urn:microsoft.com/office/officeart/2005/8/layout/StepDownProcess"/>
    <dgm:cxn modelId="{C5C129B2-B95E-499D-97B6-898FD52C8F6E}" type="presOf" srcId="{B56F07E9-A3A2-490E-8147-A9732831F742}" destId="{F5F9106C-A8EF-4BB0-87BC-BE0150681F9F}" srcOrd="0" destOrd="0" presId="urn:microsoft.com/office/officeart/2005/8/layout/StepDownProcess"/>
    <dgm:cxn modelId="{187F0803-0070-4020-B7BB-E8E2358B3D21}" srcId="{416F1CE3-9A1E-48CD-92E9-A734046D7F76}" destId="{BCF92441-C332-462D-89F5-382BFB6461BA}" srcOrd="1" destOrd="0" parTransId="{05216626-57EC-4530-BCFA-CDB78224A001}" sibTransId="{A5D132C4-D54C-411B-AD3B-127677966BB5}"/>
    <dgm:cxn modelId="{AB9CABEA-0C78-49E3-AFA3-84E576D84C3E}" srcId="{B56F07E9-A3A2-490E-8147-A9732831F742}" destId="{04896632-F87E-49AC-94BB-F66C3F49CE25}" srcOrd="2" destOrd="0" parTransId="{FB5D6F4C-82E1-4522-89EF-1D709BD331F7}" sibTransId="{E5C9610E-BB2C-4002-8384-D11209715E0C}"/>
    <dgm:cxn modelId="{B38247AA-E04F-44D5-B772-D418014017FD}" srcId="{B56F07E9-A3A2-490E-8147-A9732831F742}" destId="{B1E8BEDD-38D7-47C8-95CF-195F6FC732D1}" srcOrd="1" destOrd="0" parTransId="{509A86B5-692D-418A-9164-62E8530B080D}" sibTransId="{56512770-5F04-47FD-A1D8-43EFFC6F0BB0}"/>
    <dgm:cxn modelId="{5DEE7C4E-EAC5-4A79-B398-2A3E827A0384}" srcId="{B56F07E9-A3A2-490E-8147-A9732831F742}" destId="{416F1CE3-9A1E-48CD-92E9-A734046D7F76}" srcOrd="0" destOrd="0" parTransId="{18F27E88-4EE3-4599-87E0-A59526D056E8}" sibTransId="{7963831F-D5AD-4A0F-97DF-9FF6F6AD6B29}"/>
    <dgm:cxn modelId="{195C3BE2-1529-4043-B3FA-42B5724EF6EC}" srcId="{416F1CE3-9A1E-48CD-92E9-A734046D7F76}" destId="{FD733AE4-3CBA-4252-BAF8-C69E13226FBF}" srcOrd="0" destOrd="0" parTransId="{8C143C84-A3FD-4D2B-8DB0-DCFCC3304F8E}" sibTransId="{ED135CF7-9001-4897-B7BD-B6C148DE8583}"/>
    <dgm:cxn modelId="{6DEF50D3-66B4-48E8-82CF-7269E4ED1C5D}" type="presParOf" srcId="{F5F9106C-A8EF-4BB0-87BC-BE0150681F9F}" destId="{7E770733-68E1-422D-B92E-8671B8E64114}" srcOrd="0" destOrd="0" presId="urn:microsoft.com/office/officeart/2005/8/layout/StepDownProcess"/>
    <dgm:cxn modelId="{5FC1DAF1-7D07-41C6-B5F3-4FB28DF21D21}" type="presParOf" srcId="{7E770733-68E1-422D-B92E-8671B8E64114}" destId="{50320CE9-C6E3-47A8-A28E-3FB54C03340F}" srcOrd="0" destOrd="0" presId="urn:microsoft.com/office/officeart/2005/8/layout/StepDownProcess"/>
    <dgm:cxn modelId="{17AF4868-C460-4F10-A70C-103D9F5F336A}" type="presParOf" srcId="{7E770733-68E1-422D-B92E-8671B8E64114}" destId="{6AA3D2A2-F954-489D-9DCB-6BA1F03FA8AA}" srcOrd="1" destOrd="0" presId="urn:microsoft.com/office/officeart/2005/8/layout/StepDownProcess"/>
    <dgm:cxn modelId="{05B623B6-ACA7-406D-A074-BF670387283D}" type="presParOf" srcId="{7E770733-68E1-422D-B92E-8671B8E64114}" destId="{A7753838-E8B4-4C78-8B92-54B1E1BF7C0C}" srcOrd="2" destOrd="0" presId="urn:microsoft.com/office/officeart/2005/8/layout/StepDownProcess"/>
    <dgm:cxn modelId="{A0642A09-FA26-4F5A-A9E5-25C42D1C941F}" type="presParOf" srcId="{F5F9106C-A8EF-4BB0-87BC-BE0150681F9F}" destId="{9E2F0C68-1BB2-44EA-A441-DA1BDC33C3F3}" srcOrd="1" destOrd="0" presId="urn:microsoft.com/office/officeart/2005/8/layout/StepDownProcess"/>
    <dgm:cxn modelId="{FA430282-770C-4988-9FA0-F266E18B0013}" type="presParOf" srcId="{F5F9106C-A8EF-4BB0-87BC-BE0150681F9F}" destId="{943C04EA-3AC4-4BF9-9805-25223609C315}" srcOrd="2" destOrd="0" presId="urn:microsoft.com/office/officeart/2005/8/layout/StepDownProcess"/>
    <dgm:cxn modelId="{1ACF527F-78AA-4B98-835F-966E49E0A2B9}" type="presParOf" srcId="{943C04EA-3AC4-4BF9-9805-25223609C315}" destId="{4D078DE3-89AA-4129-B792-B2DEBD843B3B}" srcOrd="0" destOrd="0" presId="urn:microsoft.com/office/officeart/2005/8/layout/StepDownProcess"/>
    <dgm:cxn modelId="{25B78788-C023-449D-A150-1324875A9C32}" type="presParOf" srcId="{943C04EA-3AC4-4BF9-9805-25223609C315}" destId="{3476C01A-0A9D-4AFD-8079-DD872337D138}" srcOrd="1" destOrd="0" presId="urn:microsoft.com/office/officeart/2005/8/layout/StepDownProcess"/>
    <dgm:cxn modelId="{FF447458-82FD-41FA-823A-168FBB7B1B7B}" type="presParOf" srcId="{943C04EA-3AC4-4BF9-9805-25223609C315}" destId="{DE941945-3B85-4985-90A6-0834A8E73247}" srcOrd="2" destOrd="0" presId="urn:microsoft.com/office/officeart/2005/8/layout/StepDownProcess"/>
    <dgm:cxn modelId="{4B81C22B-68E7-4BE9-A0D4-D5002D804D6B}" type="presParOf" srcId="{F5F9106C-A8EF-4BB0-87BC-BE0150681F9F}" destId="{B4603BA9-3565-4317-8B7A-51E72C6FF489}" srcOrd="3" destOrd="0" presId="urn:microsoft.com/office/officeart/2005/8/layout/StepDownProcess"/>
    <dgm:cxn modelId="{99077F8D-781B-45D6-8A38-B8265A68953C}" type="presParOf" srcId="{F5F9106C-A8EF-4BB0-87BC-BE0150681F9F}" destId="{A9A9A413-8681-49D1-A990-B6460E985095}" srcOrd="4" destOrd="0" presId="urn:microsoft.com/office/officeart/2005/8/layout/StepDownProcess"/>
    <dgm:cxn modelId="{EA90C5E7-4771-47F3-9219-628F81CFCB97}" type="presParOf" srcId="{A9A9A413-8681-49D1-A990-B6460E985095}" destId="{93C66A30-AD3C-46C4-B7B0-EEA73884050A}" srcOrd="0" destOrd="0" presId="urn:microsoft.com/office/officeart/2005/8/layout/StepDownProcess"/>
    <dgm:cxn modelId="{DA43AF31-23C6-4400-9E2C-2E78614BB89D}" type="presParOf" srcId="{A9A9A413-8681-49D1-A990-B6460E985095}" destId="{04C82E43-3B46-4554-BCDE-7B8B5AC619B8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20CE9-C6E3-47A8-A28E-3FB54C03340F}">
      <dsp:nvSpPr>
        <dsp:cNvPr id="0" name=""/>
        <dsp:cNvSpPr/>
      </dsp:nvSpPr>
      <dsp:spPr>
        <a:xfrm rot="5400000">
          <a:off x="819620" y="1068600"/>
          <a:ext cx="945084" cy="10759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3D2A2-F954-489D-9DCB-6BA1F03FA8AA}">
      <dsp:nvSpPr>
        <dsp:cNvPr id="0" name=""/>
        <dsp:cNvSpPr/>
      </dsp:nvSpPr>
      <dsp:spPr>
        <a:xfrm>
          <a:off x="569230" y="20954"/>
          <a:ext cx="1590966" cy="1113624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>
              <a:solidFill>
                <a:schemeClr val="tx1"/>
              </a:solidFill>
            </a:rPr>
            <a:t>Hito 1: Gestación, nacimiento y registro temprano: USD 90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623602" y="75326"/>
        <a:ext cx="1482222" cy="1004880"/>
      </dsp:txXfrm>
    </dsp:sp>
    <dsp:sp modelId="{A7753838-E8B4-4C78-8B92-54B1E1BF7C0C}">
      <dsp:nvSpPr>
        <dsp:cNvPr id="0" name=""/>
        <dsp:cNvSpPr/>
      </dsp:nvSpPr>
      <dsp:spPr>
        <a:xfrm>
          <a:off x="2189049" y="89954"/>
          <a:ext cx="4556855" cy="90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Asistencia </a:t>
          </a:r>
          <a:r>
            <a:rPr lang="es-MX" sz="1000" kern="1200" dirty="0"/>
            <a:t>al </a:t>
          </a:r>
          <a:r>
            <a:rPr lang="es-MX" sz="1000" kern="1200" dirty="0" smtClean="0"/>
            <a:t>menos a </a:t>
          </a:r>
          <a:r>
            <a:rPr lang="es-MX" sz="1000" kern="1200" dirty="0"/>
            <a:t>3 controles de embarazo. 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Inscripción de nacimiento ante el Registro Civil antes de los 45 d</a:t>
          </a:r>
          <a:r>
            <a:rPr lang="en-US" altLang="zh-CN" sz="1000" kern="1200" dirty="0"/>
            <a:t>í</a:t>
          </a:r>
          <a:r>
            <a:rPr lang="es-MX" sz="1000" kern="1200" dirty="0"/>
            <a:t>as de </a:t>
          </a:r>
          <a:r>
            <a:rPr lang="es-MX" sz="1000" kern="1200" dirty="0" smtClean="0"/>
            <a:t>nacido</a:t>
          </a:r>
          <a:endParaRPr lang="en-US" sz="1000" kern="1200" dirty="0"/>
        </a:p>
      </dsp:txBody>
      <dsp:txXfrm>
        <a:off x="2189049" y="89954"/>
        <a:ext cx="4556855" cy="900080"/>
      </dsp:txXfrm>
    </dsp:sp>
    <dsp:sp modelId="{4D078DE3-89AA-4129-B792-B2DEBD843B3B}">
      <dsp:nvSpPr>
        <dsp:cNvPr id="0" name=""/>
        <dsp:cNvSpPr/>
      </dsp:nvSpPr>
      <dsp:spPr>
        <a:xfrm rot="5400000">
          <a:off x="2898008" y="2319568"/>
          <a:ext cx="945084" cy="10759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2337"/>
            <a:satOff val="-2780"/>
            <a:lumOff val="97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6C01A-0A9D-4AFD-8079-DD872337D138}">
      <dsp:nvSpPr>
        <dsp:cNvPr id="0" name=""/>
        <dsp:cNvSpPr/>
      </dsp:nvSpPr>
      <dsp:spPr>
        <a:xfrm>
          <a:off x="2647618" y="1271923"/>
          <a:ext cx="1590966" cy="1113624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>
              <a:solidFill>
                <a:schemeClr val="tx1"/>
              </a:solidFill>
            </a:rPr>
            <a:t>Hito 2: 1er año de edad: USD 120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2701990" y="1326295"/>
        <a:ext cx="1482222" cy="1004880"/>
      </dsp:txXfrm>
    </dsp:sp>
    <dsp:sp modelId="{DE941945-3B85-4985-90A6-0834A8E73247}">
      <dsp:nvSpPr>
        <dsp:cNvPr id="0" name=""/>
        <dsp:cNvSpPr/>
      </dsp:nvSpPr>
      <dsp:spPr>
        <a:xfrm>
          <a:off x="4344068" y="1348915"/>
          <a:ext cx="2100769" cy="90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Asistencia </a:t>
          </a:r>
          <a:r>
            <a:rPr lang="es-MX" sz="1000" kern="1200" dirty="0" smtClean="0"/>
            <a:t>al </a:t>
          </a:r>
          <a:r>
            <a:rPr lang="es-MX" sz="1000" kern="1200" dirty="0"/>
            <a:t>menos </a:t>
          </a:r>
          <a:r>
            <a:rPr lang="es-MX" sz="1000" kern="1200" dirty="0" smtClean="0"/>
            <a:t>a 6 </a:t>
          </a:r>
          <a:r>
            <a:rPr lang="es-MX" sz="1000" kern="1200" dirty="0"/>
            <a:t>controles de niño sano durante el primer año de vida</a:t>
          </a:r>
          <a:endParaRPr lang="es-ES" sz="1000" kern="1200" dirty="0"/>
        </a:p>
      </dsp:txBody>
      <dsp:txXfrm>
        <a:off x="4344068" y="1348915"/>
        <a:ext cx="2100769" cy="900080"/>
      </dsp:txXfrm>
    </dsp:sp>
    <dsp:sp modelId="{93C66A30-AD3C-46C4-B7B0-EEA73884050A}">
      <dsp:nvSpPr>
        <dsp:cNvPr id="0" name=""/>
        <dsp:cNvSpPr/>
      </dsp:nvSpPr>
      <dsp:spPr>
        <a:xfrm>
          <a:off x="4834909" y="2522891"/>
          <a:ext cx="1590966" cy="1113624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>
              <a:solidFill>
                <a:schemeClr val="tx1"/>
              </a:solidFill>
            </a:rPr>
            <a:t>Hito 3: 2do año de edad: USD 120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4889281" y="2577263"/>
        <a:ext cx="1482222" cy="1004880"/>
      </dsp:txXfrm>
    </dsp:sp>
    <dsp:sp modelId="{04C82E43-3B46-4554-BCDE-7B8B5AC619B8}">
      <dsp:nvSpPr>
        <dsp:cNvPr id="0" name=""/>
        <dsp:cNvSpPr/>
      </dsp:nvSpPr>
      <dsp:spPr>
        <a:xfrm>
          <a:off x="6493173" y="2623295"/>
          <a:ext cx="1630424" cy="90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Asistencia </a:t>
          </a:r>
          <a:r>
            <a:rPr lang="es-MX" sz="1000" kern="1200" dirty="0"/>
            <a:t>al menos </a:t>
          </a:r>
          <a:r>
            <a:rPr lang="es-MX" sz="1000" kern="1200" dirty="0" smtClean="0"/>
            <a:t>a 4 </a:t>
          </a:r>
          <a:r>
            <a:rPr lang="es-MX" sz="1000" kern="1200" dirty="0"/>
            <a:t>controles de niño sano durante el segundo año de vida.</a:t>
          </a:r>
          <a:endParaRPr lang="es-ES" sz="1000" kern="1200" dirty="0"/>
        </a:p>
      </dsp:txBody>
      <dsp:txXfrm>
        <a:off x="6493173" y="2623295"/>
        <a:ext cx="1630424" cy="90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PORTADA2: CAMBIAR FOTOGRAFÍA DE FONDO PARA NUEVAS PRESENTACIONES</a:t>
            </a: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67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40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170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3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41" y="0"/>
            <a:ext cx="12477687" cy="70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2627922" y="762002"/>
            <a:ext cx="8984335" cy="5890847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C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" y="762002"/>
            <a:ext cx="11738175" cy="5887463"/>
          </a:xfrm>
          <a:prstGeom prst="rect">
            <a:avLst/>
          </a:prstGeom>
        </p:spPr>
      </p:pic>
      <p:sp>
        <p:nvSpPr>
          <p:cNvPr id="102" name="Google Shape;102;p2"/>
          <p:cNvSpPr txBox="1"/>
          <p:nvPr/>
        </p:nvSpPr>
        <p:spPr>
          <a:xfrm>
            <a:off x="274090" y="928077"/>
            <a:ext cx="23342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696621-C803-F850-BD90-B538CC8BD916}"/>
              </a:ext>
            </a:extLst>
          </p:cNvPr>
          <p:cNvSpPr txBox="1"/>
          <p:nvPr/>
        </p:nvSpPr>
        <p:spPr>
          <a:xfrm>
            <a:off x="3762936" y="1614710"/>
            <a:ext cx="64568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1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Ministerio de Inclusión Económica y Social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800" b="1" u="none" strike="noStrike" cap="none" dirty="0">
              <a:solidFill>
                <a:schemeClr val="tx1"/>
              </a:solidFill>
              <a:ea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1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Viceministerio de Inclusión Económica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8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2800" b="1" u="none" strike="noStrike" cap="none" dirty="0">
                <a:solidFill>
                  <a:schemeClr val="tx1"/>
                </a:solidFill>
                <a:ea typeface="Arial"/>
                <a:sym typeface="Arial"/>
              </a:rPr>
              <a:t>Subsecretaría de Aseguramiento No Contributivo, Contingencias y Operaciones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Google Shape;110;p3"/>
          <p:cNvSpPr txBox="1"/>
          <p:nvPr/>
        </p:nvSpPr>
        <p:spPr>
          <a:xfrm>
            <a:off x="4763822" y="2105383"/>
            <a:ext cx="706959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Cobertura e Inversión Bono 1000 Días (Bono </a:t>
            </a:r>
            <a:r>
              <a:rPr lang="es-EC" sz="3600" b="1" u="none" strike="noStrike" cap="none" dirty="0" smtClean="0">
                <a:solidFill>
                  <a:schemeClr val="bg1"/>
                </a:solidFill>
                <a:ea typeface="Arial"/>
                <a:sym typeface="Arial"/>
              </a:rPr>
              <a:t>Infancia </a:t>
            </a:r>
            <a:r>
              <a:rPr lang="es-EC" sz="36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Futuro)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86147" y="51584"/>
            <a:ext cx="11385825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s-EC" sz="2000" b="1" dirty="0">
                <a:solidFill>
                  <a:schemeClr val="bg1"/>
                </a:solidFill>
              </a:rPr>
              <a:t>Bono 1000 Días (Bono Infancia Futuro) – Creó mediante </a:t>
            </a:r>
            <a:r>
              <a:rPr lang="es-ES" sz="2000" b="1" dirty="0">
                <a:solidFill>
                  <a:schemeClr val="bg1"/>
                </a:solidFill>
              </a:rPr>
              <a:t>Decreto Ejecutivo Nro. 435, 01 de junio 2022 y se reguló mediante Acuerdo Ministerial No. MIES - 2022 – 037 de 22 de junio de 2023.</a:t>
            </a:r>
          </a:p>
          <a:p>
            <a:pPr>
              <a:buSzPts val="2000"/>
            </a:pPr>
            <a:endParaRPr lang="es-EC" sz="2000" b="1" u="none" strike="noStrike" cap="none" dirty="0">
              <a:solidFill>
                <a:schemeClr val="bg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u="none" strike="noStrike" cap="none" dirty="0">
              <a:solidFill>
                <a:srgbClr val="2CB5E0"/>
              </a:solidFill>
              <a:sym typeface="Arial"/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549B70FD-3F09-9A86-776C-97754ADE5AE8}"/>
              </a:ext>
            </a:extLst>
          </p:cNvPr>
          <p:cNvSpPr txBox="1">
            <a:spLocks/>
          </p:cNvSpPr>
          <p:nvPr/>
        </p:nvSpPr>
        <p:spPr>
          <a:xfrm>
            <a:off x="596161" y="1114908"/>
            <a:ext cx="11385825" cy="174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Transferencia monetaria condicionada de USD 60,00 dirigida a mujeres en gestación y niños y niñas hasta los dos años de vida, que pertenecen a un núcleo familiar en situación de pobreza o extrema pobreza; según información del Registro Social vigente. Este Bono está sujeto al cumplimiento de condicionalidades de corresponsabilidad; y, se entrega de la siguiente manera: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s-ES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USD 50,00 serán entregados de manera mensual como componente incondicional y,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es-ES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USD 10,00 serán entregados de manera acumulada una vez verificado el cumplimiento de las condiciones en cada hito.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D3B796C-9811-CD97-3BBB-EA025571F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520510"/>
              </p:ext>
            </p:extLst>
          </p:nvPr>
        </p:nvGraphicFramePr>
        <p:xfrm>
          <a:off x="-1" y="2868110"/>
          <a:ext cx="8279975" cy="365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89F7306-B531-012D-B255-83DFF66F0399}"/>
              </a:ext>
            </a:extLst>
          </p:cNvPr>
          <p:cNvSpPr txBox="1"/>
          <p:nvPr/>
        </p:nvSpPr>
        <p:spPr>
          <a:xfrm>
            <a:off x="8537331" y="3544355"/>
            <a:ext cx="339731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endParaRPr lang="es-ES_tradnl" sz="1100" i="1" dirty="0"/>
          </a:p>
          <a:p>
            <a:pPr algn="just"/>
            <a:r>
              <a:rPr lang="es-MX" sz="1200" i="1" dirty="0"/>
              <a:t>L</a:t>
            </a:r>
            <a:r>
              <a:rPr lang="es-EC" sz="1200" i="1" dirty="0"/>
              <a:t>a identificación y elaboración de la base de datos de posibles beneficiarios del Bono 1000 Días; así como la verificación del cumplimiento de condicionalidades </a:t>
            </a:r>
            <a:r>
              <a:rPr lang="en-US" sz="1050" i="1" dirty="0"/>
              <a:t>  </a:t>
            </a:r>
            <a:r>
              <a:rPr lang="es-EC" sz="1200" i="1" dirty="0"/>
              <a:t>de los beneficiarios, está a cargo de la Secretaría Técnica Ecuador Crece Sin Desnutrición Infantil; por lo que, el MIES únicamente realiza la depuración mensual a partir de la base remitida por la Secretaría Técnica, descartando a aquellos posibles beneficiarios que accedan a seguridad social contributiva, consten como fallecidos o desaparecidos y demás condiciones que se consideran en las transferencias monetarias administradas por el MIES.</a:t>
            </a:r>
            <a:r>
              <a:rPr lang="en-US" sz="1200" i="1" dirty="0"/>
              <a:t> </a:t>
            </a:r>
            <a:endParaRPr lang="es-ES" sz="1100" i="1" dirty="0"/>
          </a:p>
          <a:p>
            <a:pPr algn="just"/>
            <a:endParaRPr lang="es-ES" sz="1100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741113-FBFC-AA4D-EE69-174AF64D50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608"/>
          <a:stretch/>
        </p:blipFill>
        <p:spPr>
          <a:xfrm>
            <a:off x="716996" y="4960127"/>
            <a:ext cx="1255412" cy="112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48" y="0"/>
            <a:ext cx="12192000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86148" y="85363"/>
            <a:ext cx="114637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s-EC" sz="2800" b="1" dirty="0">
                <a:solidFill>
                  <a:schemeClr val="bg1"/>
                </a:solidFill>
              </a:rPr>
              <a:t>Cobertura e Inversión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Bono 1000 Días (Bono </a:t>
            </a:r>
            <a:r>
              <a:rPr lang="es-EC" sz="2800" b="1" u="none" strike="noStrike" cap="none" dirty="0" smtClean="0">
                <a:solidFill>
                  <a:schemeClr val="bg1"/>
                </a:solidFill>
                <a:ea typeface="Arial"/>
                <a:sym typeface="Arial"/>
              </a:rPr>
              <a:t>Infancia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Futuro)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u="none" strike="noStrike" cap="none" dirty="0">
              <a:solidFill>
                <a:srgbClr val="2CB5E0"/>
              </a:solidFill>
              <a:ea typeface="Arial"/>
              <a:sym typeface="Arial"/>
            </a:endParaRP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27F357A0-7051-05F5-0102-79DA8FD19B2B}"/>
              </a:ext>
            </a:extLst>
          </p:cNvPr>
          <p:cNvSpPr txBox="1">
            <a:spLocks/>
          </p:cNvSpPr>
          <p:nvPr/>
        </p:nvSpPr>
        <p:spPr>
          <a:xfrm>
            <a:off x="0" y="5298663"/>
            <a:ext cx="4795285" cy="23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>
                <a:ea typeface="Cambria" panose="02040503050406030204" pitchFamily="18" charset="0"/>
                <a:cs typeface="Times New Roman" panose="02020603050405020304" pitchFamily="18" charset="0"/>
              </a:rPr>
              <a:t>Nota: La ejecución es a mes caído por lo que no se tiene valor en el mes de </a:t>
            </a:r>
            <a:r>
              <a:rPr lang="es-ES" sz="8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septiembre</a:t>
            </a:r>
            <a:r>
              <a:rPr lang="es-ES" sz="8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800" dirty="0">
                <a:ea typeface="Cambria" panose="02040503050406030204" pitchFamily="18" charset="0"/>
                <a:cs typeface="Times New Roman" panose="02020603050405020304" pitchFamily="18" charset="0"/>
              </a:rPr>
              <a:t>de 2023</a:t>
            </a:r>
            <a:r>
              <a:rPr lang="es-ES" sz="8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F899DC-7A3D-8B7F-A5EB-B7B8289AFC10}"/>
              </a:ext>
            </a:extLst>
          </p:cNvPr>
          <p:cNvSpPr txBox="1"/>
          <p:nvPr/>
        </p:nvSpPr>
        <p:spPr>
          <a:xfrm>
            <a:off x="-17532" y="4968159"/>
            <a:ext cx="46729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/>
              <a:t>Elaborado: SANCCO</a:t>
            </a:r>
          </a:p>
          <a:p>
            <a:r>
              <a:rPr lang="es-ES" sz="800" dirty="0"/>
              <a:t>Fuente:  VIE-Base de Datos</a:t>
            </a:r>
          </a:p>
        </p:txBody>
      </p:sp>
      <p:sp>
        <p:nvSpPr>
          <p:cNvPr id="23" name="Marcador de contenido 3">
            <a:extLst>
              <a:ext uri="{FF2B5EF4-FFF2-40B4-BE49-F238E27FC236}">
                <a16:creationId xmlns:a16="http://schemas.microsoft.com/office/drawing/2014/main" id="{D168F60C-CDD8-D6B0-5BD1-C71A4D51A2D2}"/>
              </a:ext>
            </a:extLst>
          </p:cNvPr>
          <p:cNvSpPr txBox="1">
            <a:spLocks/>
          </p:cNvSpPr>
          <p:nvPr/>
        </p:nvSpPr>
        <p:spPr>
          <a:xfrm>
            <a:off x="-26850" y="5570453"/>
            <a:ext cx="4795285" cy="1026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diciembre 2022 se habilitaron a 36.351 mujeres gestantes y niñas y niños hasta los dos años de vida con una inversión ejecutada acumulada de julio 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diciembre 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2022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 USD 6.286.077, 60.</a:t>
            </a:r>
            <a:endParaRPr lang="es-EC" sz="9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Así como, 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septiembre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2023 se habilitaron a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68.411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mujeres gestantes y niñas y niños hasta los dos años de vida, con una inversión ejecutada acumulada de enero 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septiembre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2023 de USD 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17.876.879,64..</a:t>
            </a:r>
            <a:endParaRPr lang="es-EC" sz="9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42152"/>
              </p:ext>
            </p:extLst>
          </p:nvPr>
        </p:nvGraphicFramePr>
        <p:xfrm>
          <a:off x="102534" y="949600"/>
          <a:ext cx="38290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Hoja de cálculo" r:id="rId5" imgW="3829005" imgH="4000460" progId="Excel.Sheet.12">
                  <p:embed/>
                </p:oleObj>
              </mc:Choice>
              <mc:Fallback>
                <p:oleObj name="Hoja de cálculo" r:id="rId5" imgW="3829005" imgH="4000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34" y="949600"/>
                        <a:ext cx="382905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415" y="1039430"/>
            <a:ext cx="7252077" cy="24836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872" y="3643307"/>
            <a:ext cx="7372620" cy="26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82"/>
            <a:ext cx="12192000" cy="6943363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86148" y="85363"/>
            <a:ext cx="113187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s-EC" sz="2800" b="1" dirty="0">
                <a:solidFill>
                  <a:schemeClr val="bg1"/>
                </a:solidFill>
              </a:rPr>
              <a:t>Porcentaje de cobros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Bono 1000 Días (Bono </a:t>
            </a:r>
            <a:r>
              <a:rPr lang="es-EC" sz="2800" b="1" u="none" strike="noStrike" cap="none" dirty="0" smtClean="0">
                <a:solidFill>
                  <a:schemeClr val="bg1"/>
                </a:solidFill>
                <a:ea typeface="Arial"/>
                <a:sym typeface="Arial"/>
              </a:rPr>
              <a:t>Infancia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Futuro)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u="none" strike="noStrike" cap="none" dirty="0">
              <a:solidFill>
                <a:srgbClr val="2CB5E0"/>
              </a:solidFill>
              <a:ea typeface="Arial"/>
              <a:sym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5F4DD5-A92A-69EA-8724-79155D99620A}"/>
              </a:ext>
            </a:extLst>
          </p:cNvPr>
          <p:cNvSpPr txBox="1"/>
          <p:nvPr/>
        </p:nvSpPr>
        <p:spPr>
          <a:xfrm>
            <a:off x="5859624" y="4097064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/>
              <a:t>Elaborado: SANCCO</a:t>
            </a:r>
          </a:p>
          <a:p>
            <a:r>
              <a:rPr lang="es-ES" sz="800" dirty="0"/>
              <a:t>Fuente:  VIE-Base de Datos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CC63F8-8FA7-994A-D2D8-70198B23D54A}"/>
              </a:ext>
            </a:extLst>
          </p:cNvPr>
          <p:cNvSpPr txBox="1"/>
          <p:nvPr/>
        </p:nvSpPr>
        <p:spPr>
          <a:xfrm>
            <a:off x="100988" y="3946664"/>
            <a:ext cx="4963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/>
              <a:t>Elaborado: SANCCO</a:t>
            </a:r>
          </a:p>
          <a:p>
            <a:r>
              <a:rPr lang="es-ES" sz="800" dirty="0"/>
              <a:t>Fuente:  VIE-Base de Datos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FD1A65CD-9967-95E7-F259-3D5CDE9C192C}"/>
              </a:ext>
            </a:extLst>
          </p:cNvPr>
          <p:cNvSpPr txBox="1">
            <a:spLocks/>
          </p:cNvSpPr>
          <p:nvPr/>
        </p:nvSpPr>
        <p:spPr>
          <a:xfrm>
            <a:off x="100988" y="4231235"/>
            <a:ext cx="4795285" cy="683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septiembre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2023 , de los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60.357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mujeres gestantes y niñas y niños hasta los dos años de vida el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87,7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% (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52.953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realizaron el cobro y el 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,3% (</a:t>
            </a:r>
            <a:r>
              <a:rPr lang="es-ES" sz="9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7.404</a:t>
            </a:r>
            <a:r>
              <a:rPr lang="es-ES" sz="900" dirty="0" smtClean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s-ES" sz="9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no realizaron el cobro de la transferencia monetaria.</a:t>
            </a:r>
            <a:endParaRPr lang="es-EC" sz="9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624" y="985838"/>
            <a:ext cx="6264120" cy="31112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27" y="985838"/>
            <a:ext cx="5500925" cy="29784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91" y="4669193"/>
            <a:ext cx="10876207" cy="20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60" y="-10998"/>
            <a:ext cx="12192000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73466" y="51356"/>
            <a:ext cx="114450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s-ES" sz="2800" u="none" strike="noStrike" cap="none" dirty="0">
                <a:solidFill>
                  <a:srgbClr val="FFFFFF"/>
                </a:solidFill>
                <a:ea typeface="Arial"/>
                <a:sym typeface="Arial"/>
              </a:rPr>
              <a:t>Usuarios </a:t>
            </a:r>
            <a:r>
              <a:rPr lang="es-ES" sz="2800" u="none" strike="noStrike" cap="none" dirty="0" smtClean="0">
                <a:solidFill>
                  <a:srgbClr val="FFFFFF"/>
                </a:solidFill>
                <a:ea typeface="Arial"/>
                <a:sym typeface="Arial"/>
              </a:rPr>
              <a:t>sin </a:t>
            </a:r>
            <a:r>
              <a:rPr lang="es-ES" sz="2800" u="none" strike="noStrike" cap="none" dirty="0">
                <a:solidFill>
                  <a:srgbClr val="FFFFFF"/>
                </a:solidFill>
                <a:ea typeface="Arial"/>
                <a:sym typeface="Arial"/>
              </a:rPr>
              <a:t>representante menores de edad </a:t>
            </a:r>
            <a:r>
              <a:rPr lang="es-ES" sz="2800" dirty="0" smtClean="0">
                <a:solidFill>
                  <a:srgbClr val="FFFFFF"/>
                </a:solidFill>
              </a:rPr>
              <a:t>y </a:t>
            </a:r>
            <a:r>
              <a:rPr lang="es-ES" sz="2800" dirty="0">
                <a:solidFill>
                  <a:srgbClr val="FFFFFF"/>
                </a:solidFill>
              </a:rPr>
              <a:t>Bloqueados por no apertura de la </a:t>
            </a:r>
            <a:r>
              <a:rPr lang="es-ES" sz="2800" dirty="0" smtClean="0">
                <a:solidFill>
                  <a:srgbClr val="FFFFFF"/>
                </a:solidFill>
              </a:rPr>
              <a:t>cuenta </a:t>
            </a:r>
            <a:r>
              <a:rPr lang="es-ES" sz="2800" dirty="0">
                <a:solidFill>
                  <a:srgbClr val="FFFFFF"/>
                </a:solidFill>
              </a:rPr>
              <a:t>Bono 1000 Días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u="none" strike="noStrike" cap="none" dirty="0" smtClean="0">
                <a:solidFill>
                  <a:srgbClr val="FFFFFF"/>
                </a:solidFill>
                <a:ea typeface="Arial"/>
                <a:sym typeface="Arial"/>
              </a:rPr>
              <a:t>(</a:t>
            </a:r>
            <a:r>
              <a:rPr lang="es-ES" sz="2800" u="none" strike="noStrike" cap="none" dirty="0">
                <a:solidFill>
                  <a:srgbClr val="FFFFFF"/>
                </a:solidFill>
                <a:ea typeface="Arial"/>
                <a:sym typeface="Arial"/>
              </a:rPr>
              <a:t>Bono </a:t>
            </a:r>
            <a:r>
              <a:rPr lang="es-ES" sz="2800" u="none" strike="noStrike" cap="none" dirty="0" smtClean="0">
                <a:solidFill>
                  <a:srgbClr val="FFFFFF"/>
                </a:solidFill>
                <a:ea typeface="Arial"/>
                <a:sym typeface="Arial"/>
              </a:rPr>
              <a:t>Infancia </a:t>
            </a:r>
            <a:r>
              <a:rPr lang="es-ES" sz="2800" u="none" strike="noStrike" cap="none" dirty="0">
                <a:solidFill>
                  <a:srgbClr val="FFFFFF"/>
                </a:solidFill>
                <a:ea typeface="Arial"/>
                <a:sym typeface="Arial"/>
              </a:rPr>
              <a:t>Futuro)</a:t>
            </a:r>
            <a:endParaRPr sz="2800" u="none" strike="noStrike" cap="none" dirty="0">
              <a:solidFill>
                <a:srgbClr val="2CB5E0"/>
              </a:solidFill>
              <a:ea typeface="Arial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272543-E524-CB24-1357-17735582F65F}"/>
              </a:ext>
            </a:extLst>
          </p:cNvPr>
          <p:cNvSpPr txBox="1"/>
          <p:nvPr/>
        </p:nvSpPr>
        <p:spPr>
          <a:xfrm>
            <a:off x="31375" y="3855791"/>
            <a:ext cx="2577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/>
              <a:t>Elaborado: SANCCO</a:t>
            </a:r>
          </a:p>
          <a:p>
            <a:r>
              <a:rPr lang="es-ES" sz="800" dirty="0"/>
              <a:t>Fuente:  VIE-Base de Datos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DB83D2-5E75-09A5-6687-DE888FC5719E}"/>
              </a:ext>
            </a:extLst>
          </p:cNvPr>
          <p:cNvSpPr txBox="1"/>
          <p:nvPr/>
        </p:nvSpPr>
        <p:spPr>
          <a:xfrm>
            <a:off x="8272463" y="5360382"/>
            <a:ext cx="38039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 smtClean="0"/>
              <a:t>En promedio en el año 2023 existe </a:t>
            </a:r>
            <a:r>
              <a:rPr lang="es-ES" sz="900" dirty="0" smtClean="0"/>
              <a:t>4.242 </a:t>
            </a:r>
            <a:r>
              <a:rPr lang="es-ES" sz="900" dirty="0" smtClean="0"/>
              <a:t>usuarios mensuales recuperados, menores de edad sin representante y por bloqueo de cuenta.</a:t>
            </a:r>
            <a:endParaRPr lang="es-ES" sz="9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C7F2D06-437F-6BA9-4F68-651636EE4A5A}"/>
              </a:ext>
            </a:extLst>
          </p:cNvPr>
          <p:cNvSpPr txBox="1"/>
          <p:nvPr/>
        </p:nvSpPr>
        <p:spPr>
          <a:xfrm>
            <a:off x="8272463" y="4277794"/>
            <a:ext cx="367345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900" dirty="0"/>
              <a:t>El bloqueo temporal por no  apertura de cuenta se realizó desde enero de 2023 ya que conforme normativa legal vigente Acuerdo Ministerial Nro. MIES-2022-049, los usuarios habilitados en julio y agosto 2022 tuvieron un plazo adicional hasta finalizar el año fiscal 2022, para el registro de cuentas; por lo que, estos usuarios no fueron bloqueados y realizaron su cobro en la modalidad ventanilla durante este período.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C272543-E524-CB24-1357-17735582F65F}"/>
              </a:ext>
            </a:extLst>
          </p:cNvPr>
          <p:cNvSpPr txBox="1"/>
          <p:nvPr/>
        </p:nvSpPr>
        <p:spPr>
          <a:xfrm>
            <a:off x="31375" y="6349351"/>
            <a:ext cx="2577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/>
              <a:t>Elaborado: SANCCO</a:t>
            </a:r>
          </a:p>
          <a:p>
            <a:r>
              <a:rPr lang="es-ES" sz="800" dirty="0"/>
              <a:t>Fuente:  VIE-Base de Datos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0" y="1018731"/>
            <a:ext cx="3223033" cy="2861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777" y="1056398"/>
            <a:ext cx="8523141" cy="29149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60" y="4198595"/>
            <a:ext cx="2994864" cy="21507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020" y="4199985"/>
            <a:ext cx="5055443" cy="22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63"/>
            <a:ext cx="12192000" cy="6858000"/>
          </a:xfrm>
          <a:prstGeom prst="rect">
            <a:avLst/>
          </a:prstGeom>
        </p:spPr>
      </p:pic>
      <p:sp>
        <p:nvSpPr>
          <p:cNvPr id="119" name="Google Shape;119;p4"/>
          <p:cNvSpPr txBox="1"/>
          <p:nvPr/>
        </p:nvSpPr>
        <p:spPr>
          <a:xfrm>
            <a:off x="386148" y="85363"/>
            <a:ext cx="1015634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s-EC" sz="2800" u="none" strike="noStrike" cap="none" dirty="0">
                <a:solidFill>
                  <a:srgbClr val="FFFFFF"/>
                </a:solidFill>
                <a:ea typeface="Arial"/>
                <a:sym typeface="Arial"/>
              </a:rPr>
              <a:t> Proyección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Bono 1000 Días (Bono </a:t>
            </a:r>
            <a:r>
              <a:rPr lang="es-EC" sz="2800" b="1" u="none" strike="noStrike" cap="none" dirty="0" smtClean="0">
                <a:solidFill>
                  <a:schemeClr val="bg1"/>
                </a:solidFill>
                <a:ea typeface="Arial"/>
                <a:sym typeface="Arial"/>
              </a:rPr>
              <a:t>Infancia </a:t>
            </a:r>
            <a:r>
              <a:rPr lang="es-EC" sz="2800" b="1" u="none" strike="noStrike" cap="none" dirty="0">
                <a:solidFill>
                  <a:schemeClr val="bg1"/>
                </a:solidFill>
                <a:ea typeface="Arial"/>
                <a:sym typeface="Arial"/>
              </a:rPr>
              <a:t>Futuro)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800" u="none" strike="noStrike" cap="none" dirty="0">
              <a:solidFill>
                <a:srgbClr val="2CB5E0"/>
              </a:solidFill>
              <a:ea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9" y="1103335"/>
            <a:ext cx="11769459" cy="781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56" y="2136547"/>
            <a:ext cx="7218290" cy="27556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346" y="1933644"/>
            <a:ext cx="2880853" cy="47840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66" y="5363696"/>
            <a:ext cx="8766921" cy="7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2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9" name="Google Shape;129;p5"/>
          <p:cNvSpPr txBox="1"/>
          <p:nvPr/>
        </p:nvSpPr>
        <p:spPr>
          <a:xfrm>
            <a:off x="2907094" y="1686439"/>
            <a:ext cx="649891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28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Ministerio de Inclusión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28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Económica y Social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7018</TotalTime>
  <Words>738</Words>
  <Application>Microsoft Office PowerPoint</Application>
  <PresentationFormat>Panorámica</PresentationFormat>
  <Paragraphs>55</Paragraphs>
  <Slides>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Jessica Maribel Guaigua Quillupangui</cp:lastModifiedBy>
  <cp:revision>61</cp:revision>
  <dcterms:created xsi:type="dcterms:W3CDTF">2023-06-30T19:22:05Z</dcterms:created>
  <dcterms:modified xsi:type="dcterms:W3CDTF">2023-10-19T20:18:28Z</dcterms:modified>
</cp:coreProperties>
</file>